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200150" x="0"/>
            <a:ext cy="2743199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9" name="Shape 9"/>
          <p:cNvGrpSpPr/>
          <p:nvPr/>
        </p:nvGrpSpPr>
        <p:grpSpPr>
          <a:xfrm>
            <a:off y="-1078" x="0"/>
            <a:ext cy="5144627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5144627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 indent="152400" mar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 indent="152400" mar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19" name="Shape 19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25" name="Shape 25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30" name="Shape 3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6" name="Shape 3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42" name="Shape 4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8" name="Shape 4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52" name="Shape 5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58" name="Shape 5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62" name="Shape 6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68" name="Shape 6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33350" marL="74295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14300" marL="16002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14300" marL="20574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marL="25146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marL="29718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marL="34290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marL="38862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490175" x="-182175"/>
            <a:ext cy="1399500" cx="75117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4500" lang="en"/>
              <a:t>Gravity Machine Presentation 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2174625" x="-235725"/>
            <a:ext cy="1978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By: Lindsey Gonzalez</a:t>
            </a:r>
          </a:p>
          <a:p>
            <a:pPr rtl="0" lvl="0">
              <a:buNone/>
            </a:pPr>
            <a:r>
              <a:rPr lang="en"/>
              <a:t>Patricia Hernandez</a:t>
            </a:r>
          </a:p>
          <a:p>
            <a:pPr rtl="0" lvl="0">
              <a:buNone/>
            </a:pPr>
            <a:r>
              <a:rPr lang="en"/>
              <a:t>Carolina Menjivar</a:t>
            </a:r>
          </a:p>
          <a:p>
            <a:pPr rtl="0" lvl="0">
              <a:buNone/>
            </a:pPr>
            <a:r>
              <a:rPr lang="en"/>
              <a:t>Catherine Perez 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50150" x="6398575"/>
            <a:ext cy="3627452" cx="26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was this project about?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solidFill>
                  <a:srgbClr val="FFFFFF"/>
                </a:solidFill>
              </a:rPr>
              <a:t>-  The Gravity Challenge was meant for students from the ages 13-18 to create a design that imitates a space mission.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43575" x="5350800"/>
            <a:ext cy="2531501" cx="262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Engineering Design Process 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FFFFFF"/>
                </a:solidFill>
              </a:rPr>
              <a:t>A launch mechanism</a:t>
            </a:r>
          </a:p>
          <a:p>
            <a:pPr rtl="0" lvl="0">
              <a:buNone/>
            </a:pPr>
            <a:r>
              <a:rPr sz="2400" lang="en">
                <a:solidFill>
                  <a:srgbClr val="FFFFFF"/>
                </a:solidFill>
              </a:rPr>
              <a:t>	-Two different stands for our spoon launcher.</a:t>
            </a:r>
          </a:p>
          <a:p>
            <a:pPr rtl="0" lvl="0">
              <a:buNone/>
            </a:pPr>
            <a:r>
              <a:rPr sz="2400" lang="en">
                <a:solidFill>
                  <a:srgbClr val="FFFFFF"/>
                </a:solidFill>
              </a:rPr>
              <a:t>	-Three different launching objects.</a:t>
            </a:r>
          </a:p>
          <a:p>
            <a:pPr rtl="0" lvl="0" indent="-3810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FFFFFF"/>
                </a:solidFill>
              </a:rPr>
              <a:t>An orbit transfer mechanism</a:t>
            </a:r>
          </a:p>
          <a:p>
            <a:pPr rtl="0" lvl="0" indent="-3810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rgbClr val="FFFFFF"/>
                </a:solidFill>
              </a:rPr>
              <a:t>A gravity well that simulates the orbit</a:t>
            </a:r>
          </a:p>
          <a:p>
            <a:pPr rtl="0" lvl="0" indent="0" marL="0">
              <a:buNone/>
            </a:pPr>
            <a:r>
              <a:rPr sz="2400" lang="en">
                <a:solidFill>
                  <a:srgbClr val="FFFFFF"/>
                </a:solidFill>
              </a:rPr>
              <a:t>	-Thick paper board that we shaped into a semi-bowl. 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Where we got our inspiration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269362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An outside activity called zip line.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The game Pinball.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Childhood memories. </a:t>
            </a:r>
          </a:p>
          <a:p>
            <a:r>
              <a:t/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46950" x="516200"/>
            <a:ext cy="1648125" cx="2197500"/>
          </a:xfrm>
          <a:prstGeom prst="rect">
            <a:avLst/>
          </a:prstGeom>
        </p:spPr>
      </p:pic>
      <p:pic>
        <p:nvPicPr>
          <p:cNvPr id="93" name="Shape 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414050" x="7020225"/>
            <a:ext cy="1581025" cx="15810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-1" x="377075"/>
            <a:ext cy="1513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2800" lang="en"/>
              <a:t>STEM (Science, Technology, Engineering, </a:t>
            </a:r>
          </a:p>
          <a:p>
            <a:pPr rtl="0" lvl="0">
              <a:buNone/>
            </a:pPr>
            <a:r>
              <a:rPr sz="2800" lang="en"/>
              <a:t>Math) that went through your design.</a:t>
            </a:r>
          </a:p>
          <a:p>
            <a:r>
              <a:t/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10700" x="2785072"/>
            <a:ext cy="3277999" cx="2447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Shape 100"/>
          <p:cNvCxnSpPr/>
          <p:nvPr/>
        </p:nvCxnSpPr>
        <p:spPr>
          <a:xfrm>
            <a:off y="1456350" x="1791550"/>
            <a:ext cy="508799" cx="1618199"/>
          </a:xfrm>
          <a:prstGeom prst="straightConnector1">
            <a:avLst/>
          </a:prstGeom>
          <a:noFill/>
          <a:ln w="19050" cap="flat">
            <a:solidFill>
              <a:srgbClr val="FFFF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01" name="Shape 101"/>
          <p:cNvCxnSpPr/>
          <p:nvPr/>
        </p:nvCxnSpPr>
        <p:spPr>
          <a:xfrm flipH="1">
            <a:off y="2681550" x="4137800"/>
            <a:ext cy="1329300" cx="2092199"/>
          </a:xfrm>
          <a:prstGeom prst="straightConnector1">
            <a:avLst/>
          </a:prstGeom>
          <a:noFill/>
          <a:ln w="19050" cap="flat">
            <a:solidFill>
              <a:srgbClr val="FFFF00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Vocabulary: 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000" lang="en"/>
              <a:t>- static					- mass			-engineering design process</a:t>
            </a:r>
          </a:p>
          <a:p>
            <a:pPr rtl="0" lvl="0">
              <a:buNone/>
            </a:pPr>
            <a:r>
              <a:rPr sz="2000" lang="en"/>
              <a:t>- dynamic				-inertia 		- brainstorming</a:t>
            </a:r>
          </a:p>
          <a:p>
            <a:pPr rtl="0" lvl="0">
              <a:buNone/>
            </a:pPr>
            <a:r>
              <a:rPr sz="2000" lang="en"/>
              <a:t>- acceleration			-free body		- moments</a:t>
            </a:r>
          </a:p>
          <a:p>
            <a:pPr rtl="0" lvl="0">
              <a:buNone/>
            </a:pPr>
            <a:r>
              <a:rPr sz="2000" lang="en"/>
              <a:t>- deceleration 			-free fall		- orbit</a:t>
            </a:r>
          </a:p>
          <a:p>
            <a:pPr rtl="0" lvl="0">
              <a:buNone/>
            </a:pPr>
            <a:r>
              <a:rPr sz="2000" lang="en"/>
              <a:t>- potential energy 		-force			- satellite </a:t>
            </a:r>
          </a:p>
          <a:p>
            <a:pPr rtl="0" lvl="0">
              <a:buNone/>
            </a:pPr>
            <a:r>
              <a:rPr sz="2000" lang="en"/>
              <a:t>- kinetic energy		-gravity			- Newton’s laws of motion</a:t>
            </a:r>
          </a:p>
          <a:p>
            <a:pPr rtl="0" lvl="0">
              <a:buNone/>
            </a:pPr>
            <a:r>
              <a:rPr sz="2000" lang="en"/>
              <a:t>-momentum			-power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175482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6000" lang="en">
                <a:solidFill>
                  <a:schemeClr val="lt1"/>
                </a:solidFill>
              </a:rPr>
              <a:t>Demo of our machine.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